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5143500" cx="9144000"/>
  <p:notesSz cx="6858000" cy="9144000"/>
  <p:embeddedFontLst>
    <p:embeddedFont>
      <p:font typeface="Fustat Light"/>
      <p:regular r:id="rId22"/>
      <p:bold r:id="rId23"/>
    </p:embeddedFont>
    <p:embeddedFont>
      <p:font typeface="Roboto"/>
      <p:regular r:id="rId24"/>
      <p:bold r:id="rId25"/>
      <p:italic r:id="rId26"/>
      <p:boldItalic r:id="rId27"/>
    </p:embeddedFont>
    <p:embeddedFont>
      <p:font typeface="EB Garamond"/>
      <p:regular r:id="rId28"/>
      <p:bold r:id="rId29"/>
      <p:italic r:id="rId30"/>
      <p:boldItalic r:id="rId31"/>
    </p:embeddedFont>
    <p:embeddedFont>
      <p:font typeface="Fustat"/>
      <p:regular r:id="rId32"/>
      <p:bold r:id="rId3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88">
          <p15:clr>
            <a:srgbClr val="747775"/>
          </p15:clr>
        </p15:guide>
        <p15:guide id="2" pos="288">
          <p15:clr>
            <a:srgbClr val="747775"/>
          </p15:clr>
        </p15:guide>
        <p15:guide id="3" pos="5472">
          <p15:clr>
            <a:srgbClr val="747775"/>
          </p15:clr>
        </p15:guide>
        <p15:guide id="4" orient="horz" pos="2954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88" orient="horz"/>
        <p:guide pos="288"/>
        <p:guide pos="5472"/>
        <p:guide pos="2954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FustatLight-regular.fntdata"/><Relationship Id="rId21" Type="http://schemas.openxmlformats.org/officeDocument/2006/relationships/slide" Target="slides/slide16.xml"/><Relationship Id="rId24" Type="http://schemas.openxmlformats.org/officeDocument/2006/relationships/font" Target="fonts/Roboto-regular.fntdata"/><Relationship Id="rId23" Type="http://schemas.openxmlformats.org/officeDocument/2006/relationships/font" Target="fonts/FustatLight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Roboto-italic.fntdata"/><Relationship Id="rId25" Type="http://schemas.openxmlformats.org/officeDocument/2006/relationships/font" Target="fonts/Roboto-bold.fntdata"/><Relationship Id="rId28" Type="http://schemas.openxmlformats.org/officeDocument/2006/relationships/font" Target="fonts/EBGaramond-regular.fntdata"/><Relationship Id="rId27" Type="http://schemas.openxmlformats.org/officeDocument/2006/relationships/font" Target="fonts/Roboto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EBGaramond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EBGaramond-boldItalic.fntdata"/><Relationship Id="rId30" Type="http://schemas.openxmlformats.org/officeDocument/2006/relationships/font" Target="fonts/EBGaramond-italic.fntdata"/><Relationship Id="rId11" Type="http://schemas.openxmlformats.org/officeDocument/2006/relationships/slide" Target="slides/slide6.xml"/><Relationship Id="rId33" Type="http://schemas.openxmlformats.org/officeDocument/2006/relationships/font" Target="fonts/Fustat-bold.fntdata"/><Relationship Id="rId10" Type="http://schemas.openxmlformats.org/officeDocument/2006/relationships/slide" Target="slides/slide5.xml"/><Relationship Id="rId32" Type="http://schemas.openxmlformats.org/officeDocument/2006/relationships/font" Target="fonts/Fustat-regular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c6f73a04f_0_5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c6f73a04f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53f845a4ef_0_4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353f845a4ef_0_4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2c432585ac6_0_134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2c432585ac6_0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672c615502_0_5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3672c615502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672c615502_0_114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3672c615502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672c615502_0_122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3672c615502_0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672c615502_0_186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3672c615502_0_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3672c615502_0_25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3672c615502_0_2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672c615502_0_314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3672c615502_0_3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672c615502_0_378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3672c615502_0_3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672c615502_0_386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3672c615502_0_3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672c615502_0_452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3672c615502_0_4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672c615502_0_456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3672c615502_0_4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672c615502_0_527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3672c615502_0_5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3672c615502_0_598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3672c615502_0_5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3672c615502_0_663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3672c615502_0_6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451475" y="1995375"/>
            <a:ext cx="6328800" cy="174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504825" y="4123580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3" name="Google Shape;13;p2" title="TWSales-28.png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314813" y="-130525"/>
            <a:ext cx="4514374" cy="2197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">
  <p:cSld name="CUSTOM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123500" y="1834713"/>
            <a:ext cx="8222100" cy="101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9" name="Google Shape;19;p4" title="TWSales-27.png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238950" y="1724125"/>
            <a:ext cx="2534649" cy="12339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" name="Google Shape;20;p4"/>
          <p:cNvCxnSpPr/>
          <p:nvPr/>
        </p:nvCxnSpPr>
        <p:spPr>
          <a:xfrm>
            <a:off x="1923475" y="2007663"/>
            <a:ext cx="0" cy="66690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/>
          <p:nvPr/>
        </p:nvSpPr>
        <p:spPr>
          <a:xfrm flipH="1" rot="10800000">
            <a:off x="0" y="1247400"/>
            <a:ext cx="9144000" cy="3896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5"/>
          <p:cNvSpPr txBox="1"/>
          <p:nvPr>
            <p:ph type="title"/>
          </p:nvPr>
        </p:nvSpPr>
        <p:spPr>
          <a:xfrm>
            <a:off x="471900" y="233900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2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" type="body"/>
          </p:nvPr>
        </p:nvSpPr>
        <p:spPr>
          <a:xfrm>
            <a:off x="471900" y="1341127"/>
            <a:ext cx="8222100" cy="320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>
                <a:solidFill>
                  <a:schemeClr val="lt2"/>
                </a:solidFill>
              </a:defRPr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6" name="Google Shape;26;p5" title="TWSales-27.png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427525" y="233900"/>
            <a:ext cx="1768551" cy="86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pos="5472">
          <p15:clr>
            <a:srgbClr val="E46962"/>
          </p15:clr>
        </p15:guide>
        <p15:guide id="3" orient="horz" pos="288">
          <p15:clr>
            <a:srgbClr val="E46962"/>
          </p15:clr>
        </p15:guide>
        <p15:guide id="4" orient="horz" pos="2955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/>
          <p:nvPr/>
        </p:nvSpPr>
        <p:spPr>
          <a:xfrm flipH="1" rot="10800000">
            <a:off x="0" y="1247400"/>
            <a:ext cx="9144000" cy="3896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" name="Google Shape;29;p6"/>
          <p:cNvSpPr txBox="1"/>
          <p:nvPr>
            <p:ph idx="1" type="body"/>
          </p:nvPr>
        </p:nvSpPr>
        <p:spPr>
          <a:xfrm>
            <a:off x="471900" y="1319000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 sz="1400">
                <a:solidFill>
                  <a:schemeClr val="lt2"/>
                </a:solidFill>
              </a:defRPr>
            </a:lvl1pPr>
            <a:lvl2pPr indent="-317500" lvl="1" marL="91440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indent="-304800" lvl="2" marL="137160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200"/>
              <a:buChar char="■"/>
              <a:defRPr sz="1200">
                <a:solidFill>
                  <a:schemeClr val="lt2"/>
                </a:solidFill>
              </a:defRPr>
            </a:lvl3pPr>
            <a:lvl4pPr indent="-304800" lvl="3" marL="182880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200"/>
              <a:buChar char="●"/>
              <a:defRPr sz="1200">
                <a:solidFill>
                  <a:schemeClr val="lt2"/>
                </a:solidFill>
              </a:defRPr>
            </a:lvl4pPr>
            <a:lvl5pPr indent="-304800" lvl="4" marL="228600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200"/>
              <a:buChar char="○"/>
              <a:defRPr sz="1200">
                <a:solidFill>
                  <a:schemeClr val="lt2"/>
                </a:solidFill>
              </a:defRPr>
            </a:lvl5pPr>
            <a:lvl6pPr indent="-304800" lvl="5" marL="274320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200"/>
              <a:buChar char="■"/>
              <a:defRPr sz="1200">
                <a:solidFill>
                  <a:schemeClr val="lt2"/>
                </a:solidFill>
              </a:defRPr>
            </a:lvl6pPr>
            <a:lvl7pPr indent="-304800" lvl="6" marL="320040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200"/>
              <a:buChar char="●"/>
              <a:defRPr sz="1200">
                <a:solidFill>
                  <a:schemeClr val="lt2"/>
                </a:solidFill>
              </a:defRPr>
            </a:lvl7pPr>
            <a:lvl8pPr indent="-304800" lvl="7" marL="365760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200"/>
              <a:buChar char="○"/>
              <a:defRPr sz="1200">
                <a:solidFill>
                  <a:schemeClr val="lt2"/>
                </a:solidFill>
              </a:defRPr>
            </a:lvl8pPr>
            <a:lvl9pPr indent="-304800" lvl="8" marL="411480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lt2"/>
              </a:buClr>
              <a:buSzPts val="1200"/>
              <a:buChar char="■"/>
              <a:defRPr sz="12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30" name="Google Shape;30;p6"/>
          <p:cNvSpPr txBox="1"/>
          <p:nvPr>
            <p:ph idx="2" type="body"/>
          </p:nvPr>
        </p:nvSpPr>
        <p:spPr>
          <a:xfrm>
            <a:off x="4694250" y="1319000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 sz="1400">
                <a:solidFill>
                  <a:schemeClr val="lt2"/>
                </a:solidFill>
              </a:defRPr>
            </a:lvl1pPr>
            <a:lvl2pPr indent="-317500" lvl="1" marL="914400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indent="-304800" lvl="2" marL="1371600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200"/>
              <a:buChar char="■"/>
              <a:defRPr sz="1200">
                <a:solidFill>
                  <a:schemeClr val="lt2"/>
                </a:solidFill>
              </a:defRPr>
            </a:lvl3pPr>
            <a:lvl4pPr indent="-304800" lvl="3" marL="1828800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200"/>
              <a:buChar char="●"/>
              <a:defRPr sz="1200">
                <a:solidFill>
                  <a:schemeClr val="lt2"/>
                </a:solidFill>
              </a:defRPr>
            </a:lvl4pPr>
            <a:lvl5pPr indent="-304800" lvl="4" marL="2286000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200"/>
              <a:buChar char="○"/>
              <a:defRPr sz="1200">
                <a:solidFill>
                  <a:schemeClr val="lt2"/>
                </a:solidFill>
              </a:defRPr>
            </a:lvl5pPr>
            <a:lvl6pPr indent="-304800" lvl="5" marL="2743200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200"/>
              <a:buChar char="■"/>
              <a:defRPr sz="1200">
                <a:solidFill>
                  <a:schemeClr val="lt2"/>
                </a:solidFill>
              </a:defRPr>
            </a:lvl6pPr>
            <a:lvl7pPr indent="-304800" lvl="6" marL="3200400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200"/>
              <a:buChar char="●"/>
              <a:defRPr sz="1200">
                <a:solidFill>
                  <a:schemeClr val="lt2"/>
                </a:solidFill>
              </a:defRPr>
            </a:lvl7pPr>
            <a:lvl8pPr indent="-304800" lvl="7" marL="3657600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200"/>
              <a:buChar char="○"/>
              <a:defRPr sz="1200">
                <a:solidFill>
                  <a:schemeClr val="lt2"/>
                </a:solidFill>
              </a:defRPr>
            </a:lvl8pPr>
            <a:lvl9pPr indent="-304800" lvl="8" marL="4114800" rtl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lt2"/>
              </a:buClr>
              <a:buSzPts val="1200"/>
              <a:buChar char="■"/>
              <a:defRPr sz="12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31" name="Google Shape;31;p6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2" name="Google Shape;32;p6"/>
          <p:cNvSpPr txBox="1"/>
          <p:nvPr>
            <p:ph type="title"/>
          </p:nvPr>
        </p:nvSpPr>
        <p:spPr>
          <a:xfrm>
            <a:off x="471900" y="233900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200"/>
              <a:buNone/>
              <a:defRPr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pic>
        <p:nvPicPr>
          <p:cNvPr id="33" name="Google Shape;33;p6" title="TWSales-27.png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427525" y="233900"/>
            <a:ext cx="1768551" cy="86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Images">
  <p:cSld name="TITLE_AND_TWO_COLUMNS_1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7"/>
          <p:cNvSpPr/>
          <p:nvPr/>
        </p:nvSpPr>
        <p:spPr>
          <a:xfrm flipH="1" rot="10800000">
            <a:off x="0" y="1247400"/>
            <a:ext cx="9144000" cy="3896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" name="Google Shape;36;p7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7" name="Google Shape;37;p7"/>
          <p:cNvSpPr txBox="1"/>
          <p:nvPr>
            <p:ph type="title"/>
          </p:nvPr>
        </p:nvSpPr>
        <p:spPr>
          <a:xfrm>
            <a:off x="471900" y="233900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200"/>
              <a:buNone/>
              <a:defRPr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8" name="Google Shape;38;p7"/>
          <p:cNvSpPr/>
          <p:nvPr>
            <p:ph idx="2" type="pic"/>
          </p:nvPr>
        </p:nvSpPr>
        <p:spPr>
          <a:xfrm>
            <a:off x="1489033" y="1832134"/>
            <a:ext cx="2654100" cy="2654100"/>
          </a:xfrm>
          <a:prstGeom prst="rect">
            <a:avLst/>
          </a:prstGeom>
          <a:noFill/>
          <a:ln>
            <a:noFill/>
          </a:ln>
        </p:spPr>
      </p:sp>
      <p:sp>
        <p:nvSpPr>
          <p:cNvPr id="39" name="Google Shape;39;p7"/>
          <p:cNvSpPr/>
          <p:nvPr/>
        </p:nvSpPr>
        <p:spPr>
          <a:xfrm>
            <a:off x="1236263" y="1516005"/>
            <a:ext cx="3159600" cy="3286200"/>
          </a:xfrm>
          <a:prstGeom prst="roundRect">
            <a:avLst>
              <a:gd fmla="val 10667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Fustat Light"/>
              <a:ea typeface="Fustat Light"/>
              <a:cs typeface="Fustat Light"/>
              <a:sym typeface="Fustat Light"/>
            </a:endParaRPr>
          </a:p>
        </p:txBody>
      </p:sp>
      <p:sp>
        <p:nvSpPr>
          <p:cNvPr id="40" name="Google Shape;40;p7"/>
          <p:cNvSpPr/>
          <p:nvPr>
            <p:ph idx="3" type="pic"/>
          </p:nvPr>
        </p:nvSpPr>
        <p:spPr>
          <a:xfrm>
            <a:off x="5022808" y="1832209"/>
            <a:ext cx="2654100" cy="2654100"/>
          </a:xfrm>
          <a:prstGeom prst="rect">
            <a:avLst/>
          </a:prstGeom>
          <a:noFill/>
          <a:ln>
            <a:noFill/>
          </a:ln>
        </p:spPr>
      </p:sp>
      <p:sp>
        <p:nvSpPr>
          <p:cNvPr id="41" name="Google Shape;41;p7"/>
          <p:cNvSpPr/>
          <p:nvPr/>
        </p:nvSpPr>
        <p:spPr>
          <a:xfrm>
            <a:off x="4770038" y="1516080"/>
            <a:ext cx="3159600" cy="3286200"/>
          </a:xfrm>
          <a:prstGeom prst="roundRect">
            <a:avLst>
              <a:gd fmla="val 10667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Fustat Light"/>
              <a:ea typeface="Fustat Light"/>
              <a:cs typeface="Fustat Light"/>
              <a:sym typeface="Fustat Light"/>
            </a:endParaRPr>
          </a:p>
        </p:txBody>
      </p:sp>
      <p:pic>
        <p:nvPicPr>
          <p:cNvPr id="42" name="Google Shape;42;p7" title="TWSales-27.png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427525" y="233900"/>
            <a:ext cx="1768551" cy="86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955">
          <p15:clr>
            <a:srgbClr val="E46962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Images">
  <p:cSld name="TITLE_AND_TWO_COLUMNS_1_1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8"/>
          <p:cNvSpPr/>
          <p:nvPr/>
        </p:nvSpPr>
        <p:spPr>
          <a:xfrm flipH="1" rot="10800000">
            <a:off x="0" y="1247400"/>
            <a:ext cx="9144000" cy="3896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" name="Google Shape;45;p8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6" name="Google Shape;46;p8"/>
          <p:cNvSpPr txBox="1"/>
          <p:nvPr>
            <p:ph type="title"/>
          </p:nvPr>
        </p:nvSpPr>
        <p:spPr>
          <a:xfrm>
            <a:off x="471900" y="233900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200"/>
              <a:buNone/>
              <a:defRPr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47" name="Google Shape;47;p8"/>
          <p:cNvSpPr/>
          <p:nvPr>
            <p:ph idx="2" type="pic"/>
          </p:nvPr>
        </p:nvSpPr>
        <p:spPr>
          <a:xfrm>
            <a:off x="1129776" y="1994768"/>
            <a:ext cx="1877100" cy="1877100"/>
          </a:xfrm>
          <a:prstGeom prst="rect">
            <a:avLst/>
          </a:prstGeom>
          <a:noFill/>
          <a:ln>
            <a:noFill/>
          </a:ln>
        </p:spPr>
      </p:sp>
      <p:sp>
        <p:nvSpPr>
          <p:cNvPr id="48" name="Google Shape;48;p8"/>
          <p:cNvSpPr/>
          <p:nvPr/>
        </p:nvSpPr>
        <p:spPr>
          <a:xfrm>
            <a:off x="950996" y="1771175"/>
            <a:ext cx="2234700" cy="2324400"/>
          </a:xfrm>
          <a:prstGeom prst="roundRect">
            <a:avLst>
              <a:gd fmla="val 10667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Fustat Light"/>
              <a:ea typeface="Fustat Light"/>
              <a:cs typeface="Fustat Light"/>
              <a:sym typeface="Fustat Light"/>
            </a:endParaRPr>
          </a:p>
        </p:txBody>
      </p:sp>
      <p:sp>
        <p:nvSpPr>
          <p:cNvPr id="49" name="Google Shape;49;p8"/>
          <p:cNvSpPr/>
          <p:nvPr>
            <p:ph idx="3" type="pic"/>
          </p:nvPr>
        </p:nvSpPr>
        <p:spPr>
          <a:xfrm>
            <a:off x="3644376" y="1994768"/>
            <a:ext cx="1877100" cy="1877100"/>
          </a:xfrm>
          <a:prstGeom prst="rect">
            <a:avLst/>
          </a:prstGeom>
          <a:noFill/>
          <a:ln>
            <a:noFill/>
          </a:ln>
        </p:spPr>
      </p:sp>
      <p:sp>
        <p:nvSpPr>
          <p:cNvPr id="50" name="Google Shape;50;p8"/>
          <p:cNvSpPr/>
          <p:nvPr/>
        </p:nvSpPr>
        <p:spPr>
          <a:xfrm>
            <a:off x="3465596" y="1771175"/>
            <a:ext cx="2234700" cy="2324400"/>
          </a:xfrm>
          <a:prstGeom prst="roundRect">
            <a:avLst>
              <a:gd fmla="val 10667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Fustat Light"/>
              <a:ea typeface="Fustat Light"/>
              <a:cs typeface="Fustat Light"/>
              <a:sym typeface="Fustat Light"/>
            </a:endParaRPr>
          </a:p>
        </p:txBody>
      </p:sp>
      <p:sp>
        <p:nvSpPr>
          <p:cNvPr id="51" name="Google Shape;51;p8"/>
          <p:cNvSpPr/>
          <p:nvPr>
            <p:ph idx="4" type="pic"/>
          </p:nvPr>
        </p:nvSpPr>
        <p:spPr>
          <a:xfrm>
            <a:off x="6158976" y="1994768"/>
            <a:ext cx="1877100" cy="1877100"/>
          </a:xfrm>
          <a:prstGeom prst="rect">
            <a:avLst/>
          </a:prstGeom>
          <a:noFill/>
          <a:ln>
            <a:noFill/>
          </a:ln>
        </p:spPr>
      </p:sp>
      <p:sp>
        <p:nvSpPr>
          <p:cNvPr id="52" name="Google Shape;52;p8"/>
          <p:cNvSpPr/>
          <p:nvPr/>
        </p:nvSpPr>
        <p:spPr>
          <a:xfrm>
            <a:off x="5980196" y="1771175"/>
            <a:ext cx="2234700" cy="2324400"/>
          </a:xfrm>
          <a:prstGeom prst="roundRect">
            <a:avLst>
              <a:gd fmla="val 10667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Fustat Light"/>
              <a:ea typeface="Fustat Light"/>
              <a:cs typeface="Fustat Light"/>
              <a:sym typeface="Fustat Light"/>
            </a:endParaRPr>
          </a:p>
        </p:txBody>
      </p:sp>
      <p:sp>
        <p:nvSpPr>
          <p:cNvPr id="53" name="Google Shape;53;p8"/>
          <p:cNvSpPr txBox="1"/>
          <p:nvPr>
            <p:ph idx="1" type="body"/>
          </p:nvPr>
        </p:nvSpPr>
        <p:spPr>
          <a:xfrm>
            <a:off x="950975" y="4104800"/>
            <a:ext cx="2234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>
                <a:solidFill>
                  <a:schemeClr val="dk2"/>
                </a:solidFill>
              </a:defRPr>
            </a:lvl1pPr>
            <a:lvl2pPr indent="-317500" lvl="1" marL="91440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1150" lvl="2" marL="137160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2"/>
              </a:buClr>
              <a:buSzPts val="1300"/>
              <a:buChar char="■"/>
              <a:defRPr sz="1300">
                <a:solidFill>
                  <a:schemeClr val="dk2"/>
                </a:solidFill>
              </a:defRPr>
            </a:lvl3pPr>
            <a:lvl4pPr indent="-311150" lvl="3" marL="182880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2"/>
              </a:buClr>
              <a:buSzPts val="1300"/>
              <a:buChar char="●"/>
              <a:defRPr sz="1300">
                <a:solidFill>
                  <a:schemeClr val="dk2"/>
                </a:solidFill>
              </a:defRPr>
            </a:lvl4pPr>
            <a:lvl5pPr indent="-304800" lvl="4" marL="228600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2"/>
              </a:buClr>
              <a:buSzPts val="1200"/>
              <a:buChar char="○"/>
              <a:defRPr sz="1200">
                <a:solidFill>
                  <a:schemeClr val="dk2"/>
                </a:solidFill>
              </a:defRPr>
            </a:lvl5pPr>
            <a:lvl6pPr indent="-304800" lvl="5" marL="274320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2"/>
              </a:buClr>
              <a:buSzPts val="1200"/>
              <a:buChar char="■"/>
              <a:defRPr sz="1200">
                <a:solidFill>
                  <a:schemeClr val="dk2"/>
                </a:solidFill>
              </a:defRPr>
            </a:lvl6pPr>
            <a:lvl7pPr indent="-304800" lvl="6" marL="320040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  <a:defRPr sz="1200">
                <a:solidFill>
                  <a:schemeClr val="dk2"/>
                </a:solidFill>
              </a:defRPr>
            </a:lvl7pPr>
            <a:lvl8pPr indent="-304800" lvl="7" marL="365760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2"/>
              </a:buClr>
              <a:buSzPts val="1200"/>
              <a:buChar char="○"/>
              <a:defRPr sz="1200">
                <a:solidFill>
                  <a:schemeClr val="dk2"/>
                </a:solidFill>
              </a:defRPr>
            </a:lvl8pPr>
            <a:lvl9pPr indent="-304800" lvl="8" marL="41148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2"/>
              </a:buClr>
              <a:buSzPts val="1200"/>
              <a:buChar char="■"/>
              <a:defRPr sz="1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4" name="Google Shape;54;p8"/>
          <p:cNvSpPr txBox="1"/>
          <p:nvPr>
            <p:ph idx="5" type="body"/>
          </p:nvPr>
        </p:nvSpPr>
        <p:spPr>
          <a:xfrm>
            <a:off x="3465600" y="4104800"/>
            <a:ext cx="2234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>
                <a:solidFill>
                  <a:schemeClr val="dk2"/>
                </a:solidFill>
              </a:defRPr>
            </a:lvl1pPr>
            <a:lvl2pPr indent="-317500" lvl="1" marL="91440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1150" lvl="2" marL="137160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2"/>
              </a:buClr>
              <a:buSzPts val="1300"/>
              <a:buChar char="■"/>
              <a:defRPr sz="1300">
                <a:solidFill>
                  <a:schemeClr val="dk2"/>
                </a:solidFill>
              </a:defRPr>
            </a:lvl3pPr>
            <a:lvl4pPr indent="-311150" lvl="3" marL="182880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2"/>
              </a:buClr>
              <a:buSzPts val="1300"/>
              <a:buChar char="●"/>
              <a:defRPr sz="1300">
                <a:solidFill>
                  <a:schemeClr val="dk2"/>
                </a:solidFill>
              </a:defRPr>
            </a:lvl4pPr>
            <a:lvl5pPr indent="-304800" lvl="4" marL="228600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2"/>
              </a:buClr>
              <a:buSzPts val="1200"/>
              <a:buChar char="○"/>
              <a:defRPr sz="1200">
                <a:solidFill>
                  <a:schemeClr val="dk2"/>
                </a:solidFill>
              </a:defRPr>
            </a:lvl5pPr>
            <a:lvl6pPr indent="-304800" lvl="5" marL="274320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2"/>
              </a:buClr>
              <a:buSzPts val="1200"/>
              <a:buChar char="■"/>
              <a:defRPr sz="1200">
                <a:solidFill>
                  <a:schemeClr val="dk2"/>
                </a:solidFill>
              </a:defRPr>
            </a:lvl6pPr>
            <a:lvl7pPr indent="-304800" lvl="6" marL="320040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  <a:defRPr sz="1200">
                <a:solidFill>
                  <a:schemeClr val="dk2"/>
                </a:solidFill>
              </a:defRPr>
            </a:lvl7pPr>
            <a:lvl8pPr indent="-304800" lvl="7" marL="365760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2"/>
              </a:buClr>
              <a:buSzPts val="1200"/>
              <a:buChar char="○"/>
              <a:defRPr sz="1200">
                <a:solidFill>
                  <a:schemeClr val="dk2"/>
                </a:solidFill>
              </a:defRPr>
            </a:lvl8pPr>
            <a:lvl9pPr indent="-304800" lvl="8" marL="41148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2"/>
              </a:buClr>
              <a:buSzPts val="1200"/>
              <a:buChar char="■"/>
              <a:defRPr sz="1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5" name="Google Shape;55;p8"/>
          <p:cNvSpPr txBox="1"/>
          <p:nvPr>
            <p:ph idx="6" type="body"/>
          </p:nvPr>
        </p:nvSpPr>
        <p:spPr>
          <a:xfrm>
            <a:off x="5980175" y="4104800"/>
            <a:ext cx="2234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>
                <a:solidFill>
                  <a:schemeClr val="dk2"/>
                </a:solidFill>
              </a:defRPr>
            </a:lvl1pPr>
            <a:lvl2pPr indent="-317500" lvl="1" marL="91440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1150" lvl="2" marL="137160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2"/>
              </a:buClr>
              <a:buSzPts val="1300"/>
              <a:buChar char="■"/>
              <a:defRPr sz="1300">
                <a:solidFill>
                  <a:schemeClr val="dk2"/>
                </a:solidFill>
              </a:defRPr>
            </a:lvl3pPr>
            <a:lvl4pPr indent="-311150" lvl="3" marL="182880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2"/>
              </a:buClr>
              <a:buSzPts val="1300"/>
              <a:buChar char="●"/>
              <a:defRPr sz="1300">
                <a:solidFill>
                  <a:schemeClr val="dk2"/>
                </a:solidFill>
              </a:defRPr>
            </a:lvl4pPr>
            <a:lvl5pPr indent="-304800" lvl="4" marL="228600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2"/>
              </a:buClr>
              <a:buSzPts val="1200"/>
              <a:buChar char="○"/>
              <a:defRPr sz="1200">
                <a:solidFill>
                  <a:schemeClr val="dk2"/>
                </a:solidFill>
              </a:defRPr>
            </a:lvl5pPr>
            <a:lvl6pPr indent="-304800" lvl="5" marL="274320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2"/>
              </a:buClr>
              <a:buSzPts val="1200"/>
              <a:buChar char="■"/>
              <a:defRPr sz="1200">
                <a:solidFill>
                  <a:schemeClr val="dk2"/>
                </a:solidFill>
              </a:defRPr>
            </a:lvl6pPr>
            <a:lvl7pPr indent="-304800" lvl="6" marL="320040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  <a:defRPr sz="1200">
                <a:solidFill>
                  <a:schemeClr val="dk2"/>
                </a:solidFill>
              </a:defRPr>
            </a:lvl7pPr>
            <a:lvl8pPr indent="-304800" lvl="7" marL="365760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2"/>
              </a:buClr>
              <a:buSzPts val="1200"/>
              <a:buChar char="○"/>
              <a:defRPr sz="1200">
                <a:solidFill>
                  <a:schemeClr val="dk2"/>
                </a:solidFill>
              </a:defRPr>
            </a:lvl8pPr>
            <a:lvl9pPr indent="-304800" lvl="8" marL="41148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2"/>
              </a:buClr>
              <a:buSzPts val="1200"/>
              <a:buChar char="■"/>
              <a:defRPr sz="1200">
                <a:solidFill>
                  <a:schemeClr val="dk2"/>
                </a:solidFill>
              </a:defRPr>
            </a:lvl9pPr>
          </a:lstStyle>
          <a:p/>
        </p:txBody>
      </p:sp>
      <p:pic>
        <p:nvPicPr>
          <p:cNvPr id="56" name="Google Shape;56;p8" title="TWSales-27.png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427525" y="233900"/>
            <a:ext cx="1768551" cy="86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955">
          <p15:clr>
            <a:srgbClr val="E46962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9"/>
          <p:cNvSpPr/>
          <p:nvPr/>
        </p:nvSpPr>
        <p:spPr>
          <a:xfrm flipH="1" rot="10800000">
            <a:off x="0" y="656400"/>
            <a:ext cx="9144000" cy="448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9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1" name="Google Shape;61;p9" title="TWSales-27.png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829306" y="16350"/>
            <a:ext cx="1314694" cy="640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TITLE_ONLY_1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0"/>
          <p:cNvSpPr/>
          <p:nvPr/>
        </p:nvSpPr>
        <p:spPr>
          <a:xfrm flipH="1" rot="10800000">
            <a:off x="0" y="656400"/>
            <a:ext cx="9144000" cy="4487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0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65" name="Google Shape;65;p10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6" name="Google Shape;66;p10" title="TWSales-27.png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829306" y="16350"/>
            <a:ext cx="1314694" cy="640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1"/>
          <p:cNvSpPr txBox="1"/>
          <p:nvPr/>
        </p:nvSpPr>
        <p:spPr>
          <a:xfrm flipH="1" rot="10800000">
            <a:off x="3276600" y="25"/>
            <a:ext cx="58674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1"/>
          <p:cNvSpPr txBox="1"/>
          <p:nvPr>
            <p:ph type="title"/>
          </p:nvPr>
        </p:nvSpPr>
        <p:spPr>
          <a:xfrm>
            <a:off x="381003" y="285750"/>
            <a:ext cx="2808000" cy="95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>
            <a:off x="381000" y="1313400"/>
            <a:ext cx="2895600" cy="31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1" name="Google Shape;71;p1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72" name="Google Shape;72;p11" title="TWSales-17.png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829306" y="16350"/>
            <a:ext cx="1314694" cy="640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288">
          <p15:clr>
            <a:srgbClr val="E46962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MAIN_POIN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5" name="Google Shape;75;p12"/>
          <p:cNvSpPr txBox="1"/>
          <p:nvPr>
            <p:ph type="title"/>
          </p:nvPr>
        </p:nvSpPr>
        <p:spPr>
          <a:xfrm>
            <a:off x="1228650" y="1428275"/>
            <a:ext cx="6686700" cy="18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Font typeface="EB Garamond"/>
              <a:buNone/>
              <a:defRPr>
                <a:latin typeface="EB Garamond"/>
                <a:ea typeface="EB Garamond"/>
                <a:cs typeface="EB Garamond"/>
                <a:sym typeface="EB Garamon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Font typeface="EB Garamond"/>
              <a:buNone/>
              <a:defRPr>
                <a:latin typeface="EB Garamond"/>
                <a:ea typeface="EB Garamond"/>
                <a:cs typeface="EB Garamond"/>
                <a:sym typeface="EB Garamon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Font typeface="EB Garamond"/>
              <a:buNone/>
              <a:defRPr>
                <a:latin typeface="EB Garamond"/>
                <a:ea typeface="EB Garamond"/>
                <a:cs typeface="EB Garamond"/>
                <a:sym typeface="EB Garamon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Font typeface="EB Garamond"/>
              <a:buNone/>
              <a:defRPr>
                <a:latin typeface="EB Garamond"/>
                <a:ea typeface="EB Garamond"/>
                <a:cs typeface="EB Garamond"/>
                <a:sym typeface="EB Garamon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Font typeface="EB Garamond"/>
              <a:buNone/>
              <a:defRPr>
                <a:latin typeface="EB Garamond"/>
                <a:ea typeface="EB Garamond"/>
                <a:cs typeface="EB Garamond"/>
                <a:sym typeface="EB Garamon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Font typeface="EB Garamond"/>
              <a:buNone/>
              <a:defRPr>
                <a:latin typeface="EB Garamond"/>
                <a:ea typeface="EB Garamond"/>
                <a:cs typeface="EB Garamond"/>
                <a:sym typeface="EB Garamon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Font typeface="EB Garamond"/>
              <a:buNone/>
              <a:defRPr>
                <a:latin typeface="EB Garamond"/>
                <a:ea typeface="EB Garamond"/>
                <a:cs typeface="EB Garamond"/>
                <a:sym typeface="EB Garamon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Font typeface="EB Garamond"/>
              <a:buNone/>
              <a:defRPr>
                <a:latin typeface="EB Garamond"/>
                <a:ea typeface="EB Garamond"/>
                <a:cs typeface="EB Garamond"/>
                <a:sym typeface="EB Garamond"/>
              </a:defRPr>
            </a:lvl9pPr>
          </a:lstStyle>
          <a:p/>
        </p:txBody>
      </p:sp>
      <p:sp>
        <p:nvSpPr>
          <p:cNvPr id="76" name="Google Shape;76;p12"/>
          <p:cNvSpPr txBox="1"/>
          <p:nvPr>
            <p:ph idx="1" type="subTitle"/>
          </p:nvPr>
        </p:nvSpPr>
        <p:spPr>
          <a:xfrm>
            <a:off x="1752600" y="3647600"/>
            <a:ext cx="5638800" cy="53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algn="r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2pPr>
            <a:lvl3pPr lvl="2" algn="r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3pPr>
            <a:lvl4pPr lvl="3" algn="r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4pPr>
            <a:lvl5pPr lvl="4" algn="r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5pPr>
            <a:lvl6pPr lvl="5" algn="r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6pPr>
            <a:lvl7pPr lvl="6" algn="r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7pPr>
            <a:lvl8pPr lvl="7" algn="r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8pPr>
            <a:lvl9pPr lvl="8" algn="r"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3"/>
          <p:cNvSpPr/>
          <p:nvPr/>
        </p:nvSpPr>
        <p:spPr>
          <a:xfrm flipH="1">
            <a:off x="0" y="0"/>
            <a:ext cx="45720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13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0" name="Google Shape;80;p13"/>
          <p:cNvSpPr txBox="1"/>
          <p:nvPr>
            <p:ph idx="1" type="subTitle"/>
          </p:nvPr>
        </p:nvSpPr>
        <p:spPr>
          <a:xfrm>
            <a:off x="265500" y="2779467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>
                <a:solidFill>
                  <a:schemeClr val="accen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1" name="Google Shape;81;p13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2" name="Google Shape;82;p13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83" name="Google Shape;83;p13" title="TWSales-27.png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829306" y="16350"/>
            <a:ext cx="1314694" cy="640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2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4"/>
          <p:cNvSpPr txBox="1"/>
          <p:nvPr>
            <p:ph hasCustomPrompt="1" type="title"/>
          </p:nvPr>
        </p:nvSpPr>
        <p:spPr>
          <a:xfrm>
            <a:off x="475500" y="1258525"/>
            <a:ext cx="82221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120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6" name="Google Shape;86;p14"/>
          <p:cNvSpPr txBox="1"/>
          <p:nvPr>
            <p:ph idx="1" type="body"/>
          </p:nvPr>
        </p:nvSpPr>
        <p:spPr>
          <a:xfrm>
            <a:off x="475500" y="3304625"/>
            <a:ext cx="82221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>
                <a:solidFill>
                  <a:schemeClr val="lt2"/>
                </a:solidFill>
              </a:defRPr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87" name="Google Shape;87;p14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88" name="Google Shape;88;p14" title="TWSales-17.png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829306" y="16350"/>
            <a:ext cx="1314694" cy="640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accent2"/>
        </a:solid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">
  <p:cSld name="BLANK_1">
    <p:bg>
      <p:bgPr>
        <a:solidFill>
          <a:schemeClr val="accent2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6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 1">
  <p:cSld name="BLANK_1_1">
    <p:bg>
      <p:bgPr>
        <a:solidFill>
          <a:schemeClr val="accent2"/>
        </a:solid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7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4" name="Google Shape;94;p17"/>
          <p:cNvSpPr txBox="1"/>
          <p:nvPr>
            <p:ph idx="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5" name="Google Shape;95;p17"/>
          <p:cNvSpPr/>
          <p:nvPr/>
        </p:nvSpPr>
        <p:spPr>
          <a:xfrm>
            <a:off x="2641450" y="0"/>
            <a:ext cx="6502500" cy="51435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Fustat Light"/>
              <a:ea typeface="Fustat Light"/>
              <a:cs typeface="Fustat Light"/>
              <a:sym typeface="Fustat Light"/>
            </a:endParaRPr>
          </a:p>
        </p:txBody>
      </p:sp>
      <p:sp>
        <p:nvSpPr>
          <p:cNvPr id="96" name="Google Shape;96;p17"/>
          <p:cNvSpPr/>
          <p:nvPr/>
        </p:nvSpPr>
        <p:spPr>
          <a:xfrm>
            <a:off x="3411475" y="1434775"/>
            <a:ext cx="1019100" cy="10191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Fustat Light"/>
              <a:ea typeface="Fustat Light"/>
              <a:cs typeface="Fustat Light"/>
              <a:sym typeface="Fustat Light"/>
            </a:endParaRPr>
          </a:p>
        </p:txBody>
      </p:sp>
      <p:sp>
        <p:nvSpPr>
          <p:cNvPr id="97" name="Google Shape;97;p17"/>
          <p:cNvSpPr txBox="1"/>
          <p:nvPr/>
        </p:nvSpPr>
        <p:spPr>
          <a:xfrm>
            <a:off x="3411475" y="1434775"/>
            <a:ext cx="1019100" cy="101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1%</a:t>
            </a:r>
            <a:endParaRPr sz="32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98" name="Google Shape;98;p17"/>
          <p:cNvSpPr txBox="1"/>
          <p:nvPr/>
        </p:nvSpPr>
        <p:spPr>
          <a:xfrm>
            <a:off x="3009925" y="2524050"/>
            <a:ext cx="1822200" cy="8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accent2"/>
                </a:solidFill>
                <a:latin typeface="Fustat"/>
                <a:ea typeface="Fustat"/>
                <a:cs typeface="Fustat"/>
                <a:sym typeface="Fustat"/>
              </a:rPr>
              <a:t>x</a:t>
            </a:r>
            <a:endParaRPr b="1" sz="1800">
              <a:solidFill>
                <a:schemeClr val="accent2"/>
              </a:solidFill>
              <a:latin typeface="Fustat"/>
              <a:ea typeface="Fustat"/>
              <a:cs typeface="Fustat"/>
              <a:sym typeface="Fustat"/>
            </a:endParaRPr>
          </a:p>
        </p:txBody>
      </p:sp>
      <p:sp>
        <p:nvSpPr>
          <p:cNvPr id="99" name="Google Shape;99;p17"/>
          <p:cNvSpPr/>
          <p:nvPr/>
        </p:nvSpPr>
        <p:spPr>
          <a:xfrm>
            <a:off x="5383150" y="1434775"/>
            <a:ext cx="1019100" cy="10191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Fustat Light"/>
              <a:ea typeface="Fustat Light"/>
              <a:cs typeface="Fustat Light"/>
              <a:sym typeface="Fustat Light"/>
            </a:endParaRPr>
          </a:p>
        </p:txBody>
      </p:sp>
      <p:sp>
        <p:nvSpPr>
          <p:cNvPr id="100" name="Google Shape;100;p17"/>
          <p:cNvSpPr txBox="1"/>
          <p:nvPr/>
        </p:nvSpPr>
        <p:spPr>
          <a:xfrm>
            <a:off x="5383150" y="1434775"/>
            <a:ext cx="1019100" cy="101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2%</a:t>
            </a:r>
            <a:endParaRPr sz="32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01" name="Google Shape;101;p17"/>
          <p:cNvSpPr txBox="1"/>
          <p:nvPr/>
        </p:nvSpPr>
        <p:spPr>
          <a:xfrm>
            <a:off x="4981600" y="2524050"/>
            <a:ext cx="1822200" cy="8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accent2"/>
                </a:solidFill>
                <a:latin typeface="Fustat"/>
                <a:ea typeface="Fustat"/>
                <a:cs typeface="Fustat"/>
                <a:sym typeface="Fustat"/>
              </a:rPr>
              <a:t>y</a:t>
            </a:r>
            <a:endParaRPr b="1" sz="1800">
              <a:solidFill>
                <a:schemeClr val="accent2"/>
              </a:solidFill>
              <a:latin typeface="Fustat"/>
              <a:ea typeface="Fustat"/>
              <a:cs typeface="Fustat"/>
              <a:sym typeface="Fustat"/>
            </a:endParaRPr>
          </a:p>
        </p:txBody>
      </p:sp>
      <p:sp>
        <p:nvSpPr>
          <p:cNvPr id="102" name="Google Shape;102;p17"/>
          <p:cNvSpPr/>
          <p:nvPr/>
        </p:nvSpPr>
        <p:spPr>
          <a:xfrm>
            <a:off x="7354825" y="1434775"/>
            <a:ext cx="1019100" cy="10191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Fustat Light"/>
              <a:ea typeface="Fustat Light"/>
              <a:cs typeface="Fustat Light"/>
              <a:sym typeface="Fustat Light"/>
            </a:endParaRPr>
          </a:p>
        </p:txBody>
      </p:sp>
      <p:sp>
        <p:nvSpPr>
          <p:cNvPr id="103" name="Google Shape;103;p17"/>
          <p:cNvSpPr txBox="1"/>
          <p:nvPr/>
        </p:nvSpPr>
        <p:spPr>
          <a:xfrm>
            <a:off x="7354825" y="1434775"/>
            <a:ext cx="1019100" cy="101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3%</a:t>
            </a:r>
            <a:endParaRPr sz="32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04" name="Google Shape;104;p17"/>
          <p:cNvSpPr txBox="1"/>
          <p:nvPr/>
        </p:nvSpPr>
        <p:spPr>
          <a:xfrm>
            <a:off x="6953275" y="2524050"/>
            <a:ext cx="1822200" cy="8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accent2"/>
                </a:solidFill>
                <a:latin typeface="Fustat"/>
                <a:ea typeface="Fustat"/>
                <a:cs typeface="Fustat"/>
                <a:sym typeface="Fustat"/>
              </a:rPr>
              <a:t>z</a:t>
            </a:r>
            <a:endParaRPr b="1" sz="1800">
              <a:solidFill>
                <a:schemeClr val="accent2"/>
              </a:solidFill>
              <a:latin typeface="Fustat"/>
              <a:ea typeface="Fustat"/>
              <a:cs typeface="Fustat"/>
              <a:sym typeface="Fustat"/>
            </a:endParaRPr>
          </a:p>
        </p:txBody>
      </p:sp>
      <p:sp>
        <p:nvSpPr>
          <p:cNvPr id="105" name="Google Shape;105;p17"/>
          <p:cNvSpPr txBox="1"/>
          <p:nvPr/>
        </p:nvSpPr>
        <p:spPr>
          <a:xfrm>
            <a:off x="457200" y="2419275"/>
            <a:ext cx="2034600" cy="8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accent1"/>
              </a:solidFill>
              <a:latin typeface="Fustat Light"/>
              <a:ea typeface="Fustat Light"/>
              <a:cs typeface="Fustat Light"/>
              <a:sym typeface="Fustat Light"/>
            </a:endParaRPr>
          </a:p>
        </p:txBody>
      </p:sp>
      <p:sp>
        <p:nvSpPr>
          <p:cNvPr id="106" name="Google Shape;106;p17"/>
          <p:cNvSpPr txBox="1"/>
          <p:nvPr/>
        </p:nvSpPr>
        <p:spPr>
          <a:xfrm>
            <a:off x="3362350" y="4110925"/>
            <a:ext cx="53655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accent2"/>
                </a:solidFill>
                <a:latin typeface="Fustat"/>
                <a:ea typeface="Fustat"/>
                <a:cs typeface="Fustat"/>
                <a:sym typeface="Fustat"/>
              </a:rPr>
              <a:t>xyz</a:t>
            </a:r>
            <a:endParaRPr sz="1600">
              <a:solidFill>
                <a:schemeClr val="lt1"/>
              </a:solidFill>
              <a:latin typeface="Fustat Light"/>
              <a:ea typeface="Fustat Light"/>
              <a:cs typeface="Fustat Light"/>
              <a:sym typeface="Fustat Light"/>
            </a:endParaRPr>
          </a:p>
        </p:txBody>
      </p:sp>
      <p:pic>
        <p:nvPicPr>
          <p:cNvPr id="107" name="Google Shape;107;p17" title="TWSales-27.png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427525" y="233900"/>
            <a:ext cx="1768551" cy="86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terial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EB Garamond"/>
              <a:buNone/>
              <a:defRPr sz="3200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Fustat Light"/>
              <a:buChar char="●"/>
              <a:defRPr sz="1800">
                <a:solidFill>
                  <a:schemeClr val="lt1"/>
                </a:solidFill>
                <a:latin typeface="Fustat Light"/>
                <a:ea typeface="Fustat Light"/>
                <a:cs typeface="Fustat Light"/>
                <a:sym typeface="Fustat Light"/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Fustat Light"/>
              <a:buChar char="○"/>
              <a:defRPr>
                <a:solidFill>
                  <a:schemeClr val="lt1"/>
                </a:solidFill>
                <a:latin typeface="Fustat Light"/>
                <a:ea typeface="Fustat Light"/>
                <a:cs typeface="Fustat Light"/>
                <a:sym typeface="Fustat Light"/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Fustat Light"/>
              <a:buChar char="■"/>
              <a:defRPr>
                <a:solidFill>
                  <a:schemeClr val="lt1"/>
                </a:solidFill>
                <a:latin typeface="Fustat Light"/>
                <a:ea typeface="Fustat Light"/>
                <a:cs typeface="Fustat Light"/>
                <a:sym typeface="Fustat Light"/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Fustat Light"/>
              <a:buChar char="●"/>
              <a:defRPr>
                <a:solidFill>
                  <a:schemeClr val="lt1"/>
                </a:solidFill>
                <a:latin typeface="Fustat Light"/>
                <a:ea typeface="Fustat Light"/>
                <a:cs typeface="Fustat Light"/>
                <a:sym typeface="Fustat Light"/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Fustat Light"/>
              <a:buChar char="○"/>
              <a:defRPr>
                <a:solidFill>
                  <a:schemeClr val="lt1"/>
                </a:solidFill>
                <a:latin typeface="Fustat Light"/>
                <a:ea typeface="Fustat Light"/>
                <a:cs typeface="Fustat Light"/>
                <a:sym typeface="Fustat Light"/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Fustat Light"/>
              <a:buChar char="■"/>
              <a:defRPr>
                <a:solidFill>
                  <a:schemeClr val="lt1"/>
                </a:solidFill>
                <a:latin typeface="Fustat Light"/>
                <a:ea typeface="Fustat Light"/>
                <a:cs typeface="Fustat Light"/>
                <a:sym typeface="Fustat Light"/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Fustat Light"/>
              <a:buChar char="●"/>
              <a:defRPr>
                <a:solidFill>
                  <a:schemeClr val="lt1"/>
                </a:solidFill>
                <a:latin typeface="Fustat Light"/>
                <a:ea typeface="Fustat Light"/>
                <a:cs typeface="Fustat Light"/>
                <a:sym typeface="Fustat Light"/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Fustat Light"/>
              <a:buChar char="○"/>
              <a:defRPr>
                <a:solidFill>
                  <a:schemeClr val="lt1"/>
                </a:solidFill>
                <a:latin typeface="Fustat Light"/>
                <a:ea typeface="Fustat Light"/>
                <a:cs typeface="Fustat Light"/>
                <a:sym typeface="Fustat Light"/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Font typeface="Fustat Light"/>
              <a:buChar char="■"/>
              <a:defRPr>
                <a:solidFill>
                  <a:schemeClr val="lt1"/>
                </a:solidFill>
                <a:latin typeface="Fustat Light"/>
                <a:ea typeface="Fustat Light"/>
                <a:cs typeface="Fustat Light"/>
                <a:sym typeface="Fustat Ligh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www.twsales.ca/articles/tips-discovery-sales-calls" TargetMode="External"/><Relationship Id="rId4" Type="http://schemas.openxmlformats.org/officeDocument/2006/relationships/hyperlink" Target="https://www.twsales.ca/articles/questions-are-the-answer-in-sales-asking-and-reversing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://www.twsales.com" TargetMode="External"/><Relationship Id="rId4" Type="http://schemas.openxmlformats.org/officeDocument/2006/relationships/image" Target="../media/image7.png"/><Relationship Id="rId5" Type="http://schemas.openxmlformats.org/officeDocument/2006/relationships/image" Target="../media/image6.png"/><Relationship Id="rId6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8"/>
          <p:cNvSpPr txBox="1"/>
          <p:nvPr>
            <p:ph type="ctrTitle"/>
          </p:nvPr>
        </p:nvSpPr>
        <p:spPr>
          <a:xfrm>
            <a:off x="1451475" y="1995375"/>
            <a:ext cx="6328800" cy="174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100"/>
              <a:t>The Art of Objection Handling</a:t>
            </a:r>
            <a:endParaRPr sz="6100"/>
          </a:p>
        </p:txBody>
      </p:sp>
      <p:sp>
        <p:nvSpPr>
          <p:cNvPr id="113" name="Google Shape;113;p18"/>
          <p:cNvSpPr txBox="1"/>
          <p:nvPr>
            <p:ph idx="1" type="subTitle"/>
          </p:nvPr>
        </p:nvSpPr>
        <p:spPr>
          <a:xfrm>
            <a:off x="504825" y="4123580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January</a:t>
            </a:r>
            <a:r>
              <a:rPr lang="en" sz="1600"/>
              <a:t> 2025</a:t>
            </a:r>
            <a:endParaRPr sz="16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9"/>
          <p:cNvSpPr/>
          <p:nvPr/>
        </p:nvSpPr>
        <p:spPr>
          <a:xfrm>
            <a:off x="2641450" y="0"/>
            <a:ext cx="6502500" cy="51435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Fustat Light"/>
              <a:ea typeface="Fustat Light"/>
              <a:cs typeface="Fustat Light"/>
              <a:sym typeface="Fustat Light"/>
            </a:endParaRPr>
          </a:p>
        </p:txBody>
      </p:sp>
      <p:sp>
        <p:nvSpPr>
          <p:cNvPr id="119" name="Google Shape;119;p19"/>
          <p:cNvSpPr/>
          <p:nvPr/>
        </p:nvSpPr>
        <p:spPr>
          <a:xfrm>
            <a:off x="3411475" y="1434775"/>
            <a:ext cx="1019100" cy="10191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Fustat Light"/>
              <a:ea typeface="Fustat Light"/>
              <a:cs typeface="Fustat Light"/>
              <a:sym typeface="Fustat Light"/>
            </a:endParaRPr>
          </a:p>
        </p:txBody>
      </p:sp>
      <p:sp>
        <p:nvSpPr>
          <p:cNvPr id="120" name="Google Shape;120;p19"/>
          <p:cNvSpPr txBox="1"/>
          <p:nvPr/>
        </p:nvSpPr>
        <p:spPr>
          <a:xfrm>
            <a:off x="3411475" y="1434775"/>
            <a:ext cx="1019100" cy="101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#1</a:t>
            </a:r>
            <a:endParaRPr sz="32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21" name="Google Shape;121;p19"/>
          <p:cNvSpPr txBox="1"/>
          <p:nvPr/>
        </p:nvSpPr>
        <p:spPr>
          <a:xfrm>
            <a:off x="3009925" y="2524050"/>
            <a:ext cx="1822200" cy="8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accent2"/>
                </a:solidFill>
                <a:latin typeface="Fustat"/>
                <a:ea typeface="Fustat"/>
                <a:cs typeface="Fustat"/>
                <a:sym typeface="Fustat"/>
              </a:rPr>
              <a:t>Mindset</a:t>
            </a:r>
            <a:endParaRPr b="1" sz="1800">
              <a:solidFill>
                <a:schemeClr val="accent2"/>
              </a:solidFill>
              <a:latin typeface="Fustat"/>
              <a:ea typeface="Fustat"/>
              <a:cs typeface="Fustat"/>
              <a:sym typeface="Fustat"/>
            </a:endParaRPr>
          </a:p>
        </p:txBody>
      </p:sp>
      <p:sp>
        <p:nvSpPr>
          <p:cNvPr id="122" name="Google Shape;122;p19"/>
          <p:cNvSpPr/>
          <p:nvPr/>
        </p:nvSpPr>
        <p:spPr>
          <a:xfrm>
            <a:off x="5383150" y="1434775"/>
            <a:ext cx="1019100" cy="10191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Fustat Light"/>
              <a:ea typeface="Fustat Light"/>
              <a:cs typeface="Fustat Light"/>
              <a:sym typeface="Fustat Light"/>
            </a:endParaRPr>
          </a:p>
        </p:txBody>
      </p:sp>
      <p:sp>
        <p:nvSpPr>
          <p:cNvPr id="123" name="Google Shape;123;p19"/>
          <p:cNvSpPr txBox="1"/>
          <p:nvPr/>
        </p:nvSpPr>
        <p:spPr>
          <a:xfrm>
            <a:off x="5383150" y="1434775"/>
            <a:ext cx="1019100" cy="101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#2</a:t>
            </a:r>
            <a:endParaRPr sz="32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24" name="Google Shape;124;p19"/>
          <p:cNvSpPr txBox="1"/>
          <p:nvPr/>
        </p:nvSpPr>
        <p:spPr>
          <a:xfrm>
            <a:off x="4981600" y="2524050"/>
            <a:ext cx="1822200" cy="8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accent2"/>
                </a:solidFill>
                <a:latin typeface="Fustat"/>
                <a:ea typeface="Fustat"/>
                <a:cs typeface="Fustat"/>
                <a:sym typeface="Fustat"/>
              </a:rPr>
              <a:t>Behavior</a:t>
            </a:r>
            <a:endParaRPr b="1" sz="1800">
              <a:solidFill>
                <a:schemeClr val="accent2"/>
              </a:solidFill>
              <a:latin typeface="Fustat"/>
              <a:ea typeface="Fustat"/>
              <a:cs typeface="Fustat"/>
              <a:sym typeface="Fustat"/>
            </a:endParaRPr>
          </a:p>
        </p:txBody>
      </p:sp>
      <p:sp>
        <p:nvSpPr>
          <p:cNvPr id="125" name="Google Shape;125;p19"/>
          <p:cNvSpPr/>
          <p:nvPr/>
        </p:nvSpPr>
        <p:spPr>
          <a:xfrm>
            <a:off x="7354825" y="1434775"/>
            <a:ext cx="1019100" cy="10191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Fustat Light"/>
              <a:ea typeface="Fustat Light"/>
              <a:cs typeface="Fustat Light"/>
              <a:sym typeface="Fustat Light"/>
            </a:endParaRPr>
          </a:p>
        </p:txBody>
      </p:sp>
      <p:sp>
        <p:nvSpPr>
          <p:cNvPr id="126" name="Google Shape;126;p19"/>
          <p:cNvSpPr txBox="1"/>
          <p:nvPr/>
        </p:nvSpPr>
        <p:spPr>
          <a:xfrm>
            <a:off x="7354825" y="1434775"/>
            <a:ext cx="1019100" cy="101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#3</a:t>
            </a:r>
            <a:endParaRPr sz="32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27" name="Google Shape;127;p19"/>
          <p:cNvSpPr txBox="1"/>
          <p:nvPr/>
        </p:nvSpPr>
        <p:spPr>
          <a:xfrm>
            <a:off x="6953275" y="2524050"/>
            <a:ext cx="1822200" cy="8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accent2"/>
                </a:solidFill>
                <a:latin typeface="Fustat"/>
                <a:ea typeface="Fustat"/>
                <a:cs typeface="Fustat"/>
                <a:sym typeface="Fustat"/>
              </a:rPr>
              <a:t>Skill</a:t>
            </a:r>
            <a:endParaRPr b="1" sz="1800">
              <a:solidFill>
                <a:schemeClr val="accent2"/>
              </a:solidFill>
              <a:latin typeface="Fustat"/>
              <a:ea typeface="Fustat"/>
              <a:cs typeface="Fustat"/>
              <a:sym typeface="Fustat"/>
            </a:endParaRPr>
          </a:p>
        </p:txBody>
      </p:sp>
      <p:sp>
        <p:nvSpPr>
          <p:cNvPr id="128" name="Google Shape;128;p19"/>
          <p:cNvSpPr txBox="1"/>
          <p:nvPr/>
        </p:nvSpPr>
        <p:spPr>
          <a:xfrm>
            <a:off x="98950" y="1234750"/>
            <a:ext cx="2392500" cy="10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rPr>
              <a:t>The 3 Pillars of Sales Performance </a:t>
            </a:r>
            <a:endParaRPr b="1" sz="3200">
              <a:solidFill>
                <a:schemeClr val="lt2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29" name="Google Shape;129;p19"/>
          <p:cNvSpPr txBox="1"/>
          <p:nvPr/>
        </p:nvSpPr>
        <p:spPr>
          <a:xfrm>
            <a:off x="457200" y="2419275"/>
            <a:ext cx="2034600" cy="8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accent1"/>
              </a:solidFill>
              <a:latin typeface="Fustat Light"/>
              <a:ea typeface="Fustat Light"/>
              <a:cs typeface="Fustat Light"/>
              <a:sym typeface="Fustat Light"/>
            </a:endParaRPr>
          </a:p>
        </p:txBody>
      </p:sp>
      <p:sp>
        <p:nvSpPr>
          <p:cNvPr id="130" name="Google Shape;130;p19"/>
          <p:cNvSpPr txBox="1"/>
          <p:nvPr/>
        </p:nvSpPr>
        <p:spPr>
          <a:xfrm>
            <a:off x="3362350" y="3806125"/>
            <a:ext cx="53655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accent2"/>
                </a:solidFill>
                <a:latin typeface="Fustat"/>
                <a:ea typeface="Fustat"/>
                <a:cs typeface="Fustat"/>
                <a:sym typeface="Fustat"/>
              </a:rPr>
              <a:t>Mindset drives everything. Skill is the least important.</a:t>
            </a:r>
            <a:endParaRPr sz="1600">
              <a:solidFill>
                <a:schemeClr val="lt1"/>
              </a:solidFill>
              <a:latin typeface="Fustat Light"/>
              <a:ea typeface="Fustat Light"/>
              <a:cs typeface="Fustat Light"/>
              <a:sym typeface="Fustat Light"/>
            </a:endParaRPr>
          </a:p>
        </p:txBody>
      </p:sp>
      <p:pic>
        <p:nvPicPr>
          <p:cNvPr id="131" name="Google Shape;131;p19" title="TWSales-27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27525" y="233900"/>
            <a:ext cx="1768551" cy="86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0"/>
          <p:cNvSpPr txBox="1"/>
          <p:nvPr>
            <p:ph type="title"/>
          </p:nvPr>
        </p:nvSpPr>
        <p:spPr>
          <a:xfrm>
            <a:off x="2123500" y="1834713"/>
            <a:ext cx="8222100" cy="101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Mindset for Objection Handling</a:t>
            </a:r>
            <a:endParaRPr sz="32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41034"/>
        </a:solidFill>
      </p:bgPr>
    </p:bg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1"/>
          <p:cNvSpPr txBox="1"/>
          <p:nvPr>
            <p:ph type="title"/>
          </p:nvPr>
        </p:nvSpPr>
        <p:spPr>
          <a:xfrm>
            <a:off x="471900" y="233900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Mindset for Objection Handling</a:t>
            </a:r>
            <a:endParaRPr/>
          </a:p>
        </p:txBody>
      </p:sp>
      <p:sp>
        <p:nvSpPr>
          <p:cNvPr id="142" name="Google Shape;142;p21"/>
          <p:cNvSpPr txBox="1"/>
          <p:nvPr/>
        </p:nvSpPr>
        <p:spPr>
          <a:xfrm>
            <a:off x="282475" y="1332450"/>
            <a:ext cx="7953000" cy="532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b="1" lang="en"/>
              <a:t>Curiosity</a:t>
            </a:r>
            <a:endParaRPr b="1"/>
          </a:p>
          <a:p>
            <a:pPr indent="-31115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Being genuinely curious and interested in your prospect will enhance your Discovery and Objection Handling.</a:t>
            </a:r>
            <a:endParaRPr sz="1300"/>
          </a:p>
          <a:p>
            <a:pPr indent="-31115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Your prospect will feel more valued, important, and connected which will lead to them sharing more.</a:t>
            </a:r>
            <a:endParaRPr sz="13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b="1" lang="en"/>
              <a:t>Detach from the Outcome</a:t>
            </a:r>
            <a:endParaRPr b="1"/>
          </a:p>
          <a:p>
            <a:pPr indent="-311150" lvl="0" marL="9144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Focus on the process, not just the sale. A calm and confident mindset helps you stay composed and solutions-oriented.</a:t>
            </a:r>
            <a:endParaRPr sz="13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b="1" lang="en"/>
              <a:t>Seeing Objections as Engagement</a:t>
            </a:r>
            <a:endParaRPr b="1"/>
          </a:p>
          <a:p>
            <a:pPr indent="-31115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Every prospect has objections.</a:t>
            </a:r>
            <a:endParaRPr sz="1300"/>
          </a:p>
          <a:p>
            <a:pPr indent="-31115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You </a:t>
            </a:r>
            <a:r>
              <a:rPr lang="en" sz="1300" u="sng"/>
              <a:t>want</a:t>
            </a:r>
            <a:r>
              <a:rPr lang="en" sz="1300"/>
              <a:t> to them to share their objections. It shows that they’re engaged and interested.</a:t>
            </a:r>
            <a:endParaRPr sz="1300"/>
          </a:p>
          <a:p>
            <a:pPr indent="-311150" lvl="1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/>
              <a:t>If they weren’t interested, they’d say, “This sounds great”. And then they’d ghost you.</a:t>
            </a:r>
            <a:endParaRPr sz="13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b="1" lang="en"/>
              <a:t>An Opportunity to Shine</a:t>
            </a:r>
            <a:endParaRPr b="1"/>
          </a:p>
          <a:p>
            <a:pPr indent="-31115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Objections are a chance to showcase your expertise, build trust, and stand out from competitors.</a:t>
            </a:r>
            <a:endParaRPr sz="1300"/>
          </a:p>
          <a:p>
            <a:pPr indent="0" lvl="0" marL="914400" rtl="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  <a:p>
            <a:pPr indent="0" lvl="0" marL="0" rtl="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  <a:p>
            <a:pPr indent="0" lvl="0" marL="0" rtl="0" algn="l">
              <a:spcBef>
                <a:spcPts val="130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  <a:p>
            <a:pPr indent="0" lvl="0" marL="0" rtl="0" algn="l">
              <a:spcBef>
                <a:spcPts val="13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2"/>
          <p:cNvSpPr txBox="1"/>
          <p:nvPr>
            <p:ph type="title"/>
          </p:nvPr>
        </p:nvSpPr>
        <p:spPr>
          <a:xfrm>
            <a:off x="2123500" y="1834713"/>
            <a:ext cx="8222100" cy="101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Sales Skill: Reversals</a:t>
            </a:r>
            <a:endParaRPr sz="32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41034"/>
        </a:solidFill>
      </p:bgPr>
    </p:bg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3"/>
          <p:cNvSpPr txBox="1"/>
          <p:nvPr>
            <p:ph type="title"/>
          </p:nvPr>
        </p:nvSpPr>
        <p:spPr>
          <a:xfrm>
            <a:off x="471900" y="233900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Reversals</a:t>
            </a:r>
            <a:endParaRPr/>
          </a:p>
        </p:txBody>
      </p:sp>
      <p:sp>
        <p:nvSpPr>
          <p:cNvPr id="153" name="Google Shape;153;p23"/>
          <p:cNvSpPr txBox="1"/>
          <p:nvPr/>
        </p:nvSpPr>
        <p:spPr>
          <a:xfrm>
            <a:off x="282475" y="1408650"/>
            <a:ext cx="7953000" cy="32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The Sandler Reversing Technique</a:t>
            </a:r>
            <a:r>
              <a:rPr lang="en"/>
              <a:t> is simply answering a question with a question.</a:t>
            </a:r>
            <a:endParaRPr/>
          </a:p>
          <a:p>
            <a:pPr indent="-31750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I promise this works and it’s not playing a sales game.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Why Use Reversals?</a:t>
            </a:r>
            <a:endParaRPr b="1"/>
          </a:p>
          <a:p>
            <a:pPr indent="-317500" lvl="0" marL="9144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Prospects often make statements or ask questions that can be interpreted in multiple ways. </a:t>
            </a:r>
            <a:endParaRPr/>
          </a:p>
          <a:p>
            <a:pPr indent="-317500" lvl="0" marL="18288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It can be challenging to discern the true intentions behind their words.</a:t>
            </a:r>
            <a:endParaRPr/>
          </a:p>
          <a:p>
            <a:pPr indent="-317500" lvl="0" marL="9144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Oftentimes, the prospect isn’t sure what their question or objection actually is. </a:t>
            </a:r>
            <a:endParaRPr/>
          </a:p>
          <a:p>
            <a:pPr indent="-317500" lvl="0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Reversals can help them figure this out and clarify as well!</a:t>
            </a:r>
            <a:endParaRPr/>
          </a:p>
          <a:p>
            <a:pPr indent="-317500" lvl="0" marL="9144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Prospects often reveal only surface level information initially. </a:t>
            </a:r>
            <a:endParaRPr/>
          </a:p>
          <a:p>
            <a:pPr indent="-317500" lvl="0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We must dig deeper to uncover their true problems and emotions. </a:t>
            </a:r>
            <a:endParaRPr/>
          </a:p>
          <a:p>
            <a:pPr indent="-317500" lvl="0" marL="9144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Reversing helps salespeople uncover the true meaning, feelings, or intentions behind a prospect’s words.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41034"/>
        </a:solidFill>
      </p:bgPr>
    </p:bg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4"/>
          <p:cNvSpPr txBox="1"/>
          <p:nvPr>
            <p:ph type="title"/>
          </p:nvPr>
        </p:nvSpPr>
        <p:spPr>
          <a:xfrm>
            <a:off x="471900" y="233900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Reversals</a:t>
            </a:r>
            <a:endParaRPr/>
          </a:p>
        </p:txBody>
      </p:sp>
      <p:sp>
        <p:nvSpPr>
          <p:cNvPr id="159" name="Google Shape;159;p24"/>
          <p:cNvSpPr txBox="1"/>
          <p:nvPr/>
        </p:nvSpPr>
        <p:spPr>
          <a:xfrm>
            <a:off x="282475" y="1942050"/>
            <a:ext cx="79530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b="1" lang="en"/>
              <a:t>Why Use Reversals?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This technique ensures that the real roadblocks are identified, preventing the salesperson from jumping to incorrect conclusions.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Avoid </a:t>
            </a:r>
            <a:r>
              <a:rPr b="1" lang="en"/>
              <a:t>mutual mystification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Where the prospect says one thing and the salesperson interprets it differently. It also helps prevent salespeople from answering questions that weren't asked.</a:t>
            </a:r>
            <a:endParaRPr b="1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41034"/>
        </a:solid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5"/>
          <p:cNvSpPr txBox="1"/>
          <p:nvPr>
            <p:ph type="title"/>
          </p:nvPr>
        </p:nvSpPr>
        <p:spPr>
          <a:xfrm>
            <a:off x="471900" y="233900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Power of Reversals</a:t>
            </a:r>
            <a:endParaRPr/>
          </a:p>
        </p:txBody>
      </p:sp>
      <p:sp>
        <p:nvSpPr>
          <p:cNvPr id="165" name="Google Shape;165;p25"/>
          <p:cNvSpPr txBox="1"/>
          <p:nvPr/>
        </p:nvSpPr>
        <p:spPr>
          <a:xfrm>
            <a:off x="211850" y="1352850"/>
            <a:ext cx="9144000" cy="27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b="1" lang="en"/>
              <a:t>Uncover the Prospect’s Pain</a:t>
            </a:r>
            <a:endParaRPr b="1"/>
          </a:p>
          <a:p>
            <a:pPr indent="-317500" lvl="0" marL="9144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Reversing helps reveal the underlying issues or concerns that the prospect may have. </a:t>
            </a:r>
            <a:endParaRPr/>
          </a:p>
          <a:p>
            <a:pPr indent="-317500" lvl="0" marL="9144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By asking clarifying questions, salespeople can better understand the prospect’s pain points.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b="1" lang="en"/>
              <a:t>Resolve Objections</a:t>
            </a:r>
            <a:endParaRPr b="1"/>
          </a:p>
          <a:p>
            <a:pPr indent="-31750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Questions help the prospect resolve objections. </a:t>
            </a:r>
            <a:endParaRPr/>
          </a:p>
          <a:p>
            <a:pPr indent="-31750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Some people need to speak out loud to make sense of a situation.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b="1" lang="en"/>
              <a:t>Avoid Getting Boxed In</a:t>
            </a:r>
            <a:endParaRPr b="1"/>
          </a:p>
          <a:p>
            <a:pPr indent="-31750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Reversing keeps the conversation fluid and prevents salespeople from being cornered into providing premature answers. </a:t>
            </a:r>
            <a:endParaRPr b="1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b="1" lang="en"/>
              <a:t>Gain Credibility</a:t>
            </a:r>
            <a:endParaRPr/>
          </a:p>
          <a:p>
            <a:pPr indent="-31750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By asking insightful questions, salespeople demonstrate their understanding and expertise. </a:t>
            </a:r>
            <a:endParaRPr/>
          </a:p>
          <a:p>
            <a:pPr indent="-31750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This builds credibility and trust with the prospect.</a:t>
            </a:r>
            <a:endParaRPr b="1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41034"/>
        </a:solid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6"/>
          <p:cNvSpPr txBox="1"/>
          <p:nvPr>
            <p:ph type="title"/>
          </p:nvPr>
        </p:nvSpPr>
        <p:spPr>
          <a:xfrm>
            <a:off x="471900" y="233900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TLDR: Reversals</a:t>
            </a:r>
            <a:endParaRPr/>
          </a:p>
        </p:txBody>
      </p:sp>
      <p:sp>
        <p:nvSpPr>
          <p:cNvPr id="171" name="Google Shape;171;p26"/>
          <p:cNvSpPr txBox="1"/>
          <p:nvPr/>
        </p:nvSpPr>
        <p:spPr>
          <a:xfrm>
            <a:off x="-16750" y="1733850"/>
            <a:ext cx="9144000" cy="21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Whenever a prospect says something </a:t>
            </a:r>
            <a:endParaRPr b="1" sz="24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that leaves a question mark in your mind- </a:t>
            </a:r>
            <a:endParaRPr b="1" sz="24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ask them a question. </a:t>
            </a:r>
            <a:endParaRPr sz="2400"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1300"/>
              </a:spcBef>
              <a:spcAft>
                <a:spcPts val="1300"/>
              </a:spcAft>
              <a:buNone/>
            </a:pPr>
            <a:r>
              <a:t/>
            </a:r>
            <a:endParaRPr b="1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41034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7"/>
          <p:cNvSpPr txBox="1"/>
          <p:nvPr>
            <p:ph type="title"/>
          </p:nvPr>
        </p:nvSpPr>
        <p:spPr>
          <a:xfrm>
            <a:off x="471900" y="233900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Examples of Reversals</a:t>
            </a:r>
            <a:endParaRPr/>
          </a:p>
        </p:txBody>
      </p:sp>
      <p:sp>
        <p:nvSpPr>
          <p:cNvPr id="177" name="Google Shape;177;p27"/>
          <p:cNvSpPr txBox="1"/>
          <p:nvPr/>
        </p:nvSpPr>
        <p:spPr>
          <a:xfrm>
            <a:off x="211850" y="1733850"/>
            <a:ext cx="9144000" cy="190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</p:txBody>
      </p:sp>
      <p:sp>
        <p:nvSpPr>
          <p:cNvPr id="178" name="Google Shape;178;p27"/>
          <p:cNvSpPr txBox="1"/>
          <p:nvPr/>
        </p:nvSpPr>
        <p:spPr>
          <a:xfrm>
            <a:off x="2283375" y="1059300"/>
            <a:ext cx="6779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9" name="Google Shape;179;p27"/>
          <p:cNvSpPr txBox="1"/>
          <p:nvPr/>
        </p:nvSpPr>
        <p:spPr>
          <a:xfrm>
            <a:off x="211850" y="1733850"/>
            <a:ext cx="9144000" cy="255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b="1" lang="en"/>
              <a:t>Can You Share a Little Bit More</a:t>
            </a:r>
            <a:endParaRPr b="1"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 </a:t>
            </a:r>
            <a:r>
              <a:rPr i="1" lang="en"/>
              <a:t>Salesperson</a:t>
            </a:r>
            <a:r>
              <a:rPr lang="en"/>
              <a:t>: “Great question. Can you share a little more context on X first?”</a:t>
            </a:r>
            <a:endParaRPr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b="1" lang="en"/>
              <a:t>What Do You Mean By X</a:t>
            </a:r>
            <a:endParaRPr b="1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 </a:t>
            </a:r>
            <a:r>
              <a:rPr i="1" lang="en"/>
              <a:t>Salesperson</a:t>
            </a:r>
            <a:r>
              <a:rPr lang="en"/>
              <a:t>: “When you say X, what do you mean by that?”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b="1" lang="en"/>
              <a:t>Why Do You Ask</a:t>
            </a:r>
            <a:endParaRPr b="1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 </a:t>
            </a:r>
            <a:r>
              <a:rPr i="1" lang="en"/>
              <a:t>Salesperson</a:t>
            </a:r>
            <a:r>
              <a:rPr lang="en"/>
              <a:t>: “That’s a really great question! Why do you ask?”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41034"/>
        </a:solidFill>
      </p:bgPr>
    </p:bg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8"/>
          <p:cNvSpPr txBox="1"/>
          <p:nvPr>
            <p:ph type="title"/>
          </p:nvPr>
        </p:nvSpPr>
        <p:spPr>
          <a:xfrm>
            <a:off x="471900" y="233900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Examples of Reversals</a:t>
            </a:r>
            <a:endParaRPr/>
          </a:p>
        </p:txBody>
      </p:sp>
      <p:sp>
        <p:nvSpPr>
          <p:cNvPr id="185" name="Google Shape;185;p28"/>
          <p:cNvSpPr txBox="1"/>
          <p:nvPr/>
        </p:nvSpPr>
        <p:spPr>
          <a:xfrm>
            <a:off x="211850" y="1733850"/>
            <a:ext cx="9144000" cy="190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</p:txBody>
      </p:sp>
      <p:sp>
        <p:nvSpPr>
          <p:cNvPr id="186" name="Google Shape;186;p28"/>
          <p:cNvSpPr txBox="1"/>
          <p:nvPr/>
        </p:nvSpPr>
        <p:spPr>
          <a:xfrm>
            <a:off x="2283375" y="1059300"/>
            <a:ext cx="6779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7" name="Google Shape;187;p28"/>
          <p:cNvSpPr txBox="1"/>
          <p:nvPr/>
        </p:nvSpPr>
        <p:spPr>
          <a:xfrm>
            <a:off x="211850" y="1733850"/>
            <a:ext cx="91440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b="1" lang="en"/>
              <a:t>Change of Pace Reversal</a:t>
            </a:r>
            <a:endParaRPr b="1"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If you’ve been using a lot of reversals, it’s good to answer the question succinctly and then immediately ask a question. This is particularly good for simple questions.</a:t>
            </a:r>
            <a:endParaRPr/>
          </a:p>
          <a:p>
            <a:pPr indent="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i="1" lang="en"/>
              <a:t>Prospect</a:t>
            </a:r>
            <a:r>
              <a:rPr lang="en"/>
              <a:t>: “Do you have X?”</a:t>
            </a:r>
            <a:endParaRPr/>
          </a:p>
          <a:p>
            <a:pPr indent="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i="1" lang="en"/>
              <a:t>Salesperson</a:t>
            </a:r>
            <a:r>
              <a:rPr lang="en"/>
              <a:t>: “Yes, we have X. Is X important to you?”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9"/>
          <p:cNvSpPr txBox="1"/>
          <p:nvPr>
            <p:ph type="title"/>
          </p:nvPr>
        </p:nvSpPr>
        <p:spPr>
          <a:xfrm>
            <a:off x="2123500" y="1834713"/>
            <a:ext cx="8222100" cy="101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Sales Skill: The ARQ Method</a:t>
            </a:r>
            <a:endParaRPr sz="32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41034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0"/>
          <p:cNvSpPr txBox="1"/>
          <p:nvPr>
            <p:ph type="title"/>
          </p:nvPr>
        </p:nvSpPr>
        <p:spPr>
          <a:xfrm>
            <a:off x="471900" y="233900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Execute on Reversals: ARQ Method</a:t>
            </a:r>
            <a:endParaRPr/>
          </a:p>
        </p:txBody>
      </p:sp>
      <p:sp>
        <p:nvSpPr>
          <p:cNvPr id="198" name="Google Shape;198;p30"/>
          <p:cNvSpPr txBox="1"/>
          <p:nvPr/>
        </p:nvSpPr>
        <p:spPr>
          <a:xfrm>
            <a:off x="211850" y="1733850"/>
            <a:ext cx="9144000" cy="301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A</a:t>
            </a:r>
            <a:r>
              <a:rPr lang="en" sz="2400"/>
              <a:t>ffirm/</a:t>
            </a:r>
            <a:r>
              <a:rPr b="1" lang="en" sz="2400"/>
              <a:t>A</a:t>
            </a:r>
            <a:r>
              <a:rPr lang="en" sz="2400"/>
              <a:t>cknowledge</a:t>
            </a:r>
            <a:endParaRPr sz="24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R</a:t>
            </a:r>
            <a:r>
              <a:rPr lang="en" sz="2400"/>
              <a:t>epeat</a:t>
            </a:r>
            <a:r>
              <a:rPr b="1" lang="en" sz="2400"/>
              <a:t> </a:t>
            </a:r>
            <a:endParaRPr b="1" sz="24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Q</a:t>
            </a:r>
            <a:r>
              <a:rPr lang="en" sz="2400"/>
              <a:t>uestion</a:t>
            </a:r>
            <a:endParaRPr sz="2400"/>
          </a:p>
          <a:p>
            <a:pPr indent="0" lvl="0" marL="0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</p:txBody>
      </p:sp>
      <p:sp>
        <p:nvSpPr>
          <p:cNvPr id="199" name="Google Shape;199;p30"/>
          <p:cNvSpPr txBox="1"/>
          <p:nvPr/>
        </p:nvSpPr>
        <p:spPr>
          <a:xfrm>
            <a:off x="2283375" y="1059300"/>
            <a:ext cx="6779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41034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1"/>
          <p:cNvSpPr txBox="1"/>
          <p:nvPr>
            <p:ph type="title"/>
          </p:nvPr>
        </p:nvSpPr>
        <p:spPr>
          <a:xfrm>
            <a:off x="471900" y="233900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ARQ Example: Objection on Price</a:t>
            </a:r>
            <a:endParaRPr/>
          </a:p>
        </p:txBody>
      </p:sp>
      <p:sp>
        <p:nvSpPr>
          <p:cNvPr id="205" name="Google Shape;205;p31"/>
          <p:cNvSpPr txBox="1"/>
          <p:nvPr/>
        </p:nvSpPr>
        <p:spPr>
          <a:xfrm>
            <a:off x="211850" y="1733850"/>
            <a:ext cx="9144000" cy="301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A: </a:t>
            </a:r>
            <a:r>
              <a:rPr lang="en" sz="2400"/>
              <a:t>“That’s really helpful context.”</a:t>
            </a:r>
            <a:endParaRPr sz="24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R: </a:t>
            </a:r>
            <a:r>
              <a:rPr lang="en" sz="2400"/>
              <a:t>“It sounds like cost is very important to you.”</a:t>
            </a:r>
            <a:endParaRPr sz="24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Q: </a:t>
            </a:r>
            <a:r>
              <a:rPr lang="en" sz="2400"/>
              <a:t>“What is your budget?”</a:t>
            </a:r>
            <a:endParaRPr sz="2400"/>
          </a:p>
          <a:p>
            <a:pPr indent="0" lvl="0" marL="0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</p:txBody>
      </p:sp>
      <p:sp>
        <p:nvSpPr>
          <p:cNvPr id="206" name="Google Shape;206;p31"/>
          <p:cNvSpPr txBox="1"/>
          <p:nvPr/>
        </p:nvSpPr>
        <p:spPr>
          <a:xfrm>
            <a:off x="2283375" y="1059300"/>
            <a:ext cx="6779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41034"/>
        </a:solid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2"/>
          <p:cNvSpPr txBox="1"/>
          <p:nvPr>
            <p:ph type="title"/>
          </p:nvPr>
        </p:nvSpPr>
        <p:spPr>
          <a:xfrm>
            <a:off x="471900" y="233900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Additional Resources</a:t>
            </a:r>
            <a:endParaRPr/>
          </a:p>
        </p:txBody>
      </p:sp>
      <p:sp>
        <p:nvSpPr>
          <p:cNvPr id="212" name="Google Shape;212;p32"/>
          <p:cNvSpPr txBox="1"/>
          <p:nvPr/>
        </p:nvSpPr>
        <p:spPr>
          <a:xfrm>
            <a:off x="211850" y="2038650"/>
            <a:ext cx="9144000" cy="25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 u="sng">
                <a:solidFill>
                  <a:srgbClr val="3C78D8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11 Tips for Discovery in Sales Calls</a:t>
            </a:r>
            <a:endParaRPr b="1" sz="2000">
              <a:solidFill>
                <a:srgbClr val="3C78D8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3C78D8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 u="sng">
                <a:solidFill>
                  <a:srgbClr val="3C78D8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Questions Are the Answer: Asking &amp; Reversing</a:t>
            </a:r>
            <a:endParaRPr b="1" sz="2000">
              <a:solidFill>
                <a:srgbClr val="3C78D8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</p:txBody>
      </p:sp>
      <p:sp>
        <p:nvSpPr>
          <p:cNvPr id="213" name="Google Shape;213;p32"/>
          <p:cNvSpPr txBox="1"/>
          <p:nvPr/>
        </p:nvSpPr>
        <p:spPr>
          <a:xfrm>
            <a:off x="2283375" y="1059300"/>
            <a:ext cx="6779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3"/>
          <p:cNvSpPr txBox="1"/>
          <p:nvPr>
            <p:ph idx="4294967295" type="title"/>
          </p:nvPr>
        </p:nvSpPr>
        <p:spPr>
          <a:xfrm>
            <a:off x="1468200" y="1777550"/>
            <a:ext cx="6207600" cy="1152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900"/>
              <a:t>Thank you!</a:t>
            </a:r>
            <a:endParaRPr sz="4900"/>
          </a:p>
        </p:txBody>
      </p:sp>
      <p:sp>
        <p:nvSpPr>
          <p:cNvPr id="219" name="Google Shape;219;p33"/>
          <p:cNvSpPr txBox="1"/>
          <p:nvPr>
            <p:ph idx="4294967295" type="body"/>
          </p:nvPr>
        </p:nvSpPr>
        <p:spPr>
          <a:xfrm>
            <a:off x="2822325" y="4182775"/>
            <a:ext cx="1943400" cy="35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thomas@twsales.com</a:t>
            </a:r>
            <a:endParaRPr sz="1400"/>
          </a:p>
        </p:txBody>
      </p:sp>
      <p:sp>
        <p:nvSpPr>
          <p:cNvPr id="220" name="Google Shape;220;p33"/>
          <p:cNvSpPr txBox="1"/>
          <p:nvPr>
            <p:ph idx="4294967295" type="body"/>
          </p:nvPr>
        </p:nvSpPr>
        <p:spPr>
          <a:xfrm>
            <a:off x="5115900" y="4183200"/>
            <a:ext cx="1683000" cy="44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u="sng">
                <a:solidFill>
                  <a:schemeClr val="hlink"/>
                </a:solidFill>
                <a:hlinkClick r:id="rId3"/>
              </a:rPr>
              <a:t>www.twsales.com</a:t>
            </a:r>
            <a:endParaRPr sz="1400" u="sng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 </a:t>
            </a:r>
            <a:endParaRPr sz="1400"/>
          </a:p>
        </p:txBody>
      </p:sp>
      <p:pic>
        <p:nvPicPr>
          <p:cNvPr id="221" name="Google Shape;221;p33" title="Frame 3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507392" y="4248760"/>
            <a:ext cx="314936" cy="2567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33" title="Frame 4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823843" y="4225467"/>
            <a:ext cx="302623" cy="302623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33"/>
          <p:cNvSpPr txBox="1"/>
          <p:nvPr>
            <p:ph idx="4294967295" type="body"/>
          </p:nvPr>
        </p:nvSpPr>
        <p:spPr>
          <a:xfrm>
            <a:off x="2821350" y="2816213"/>
            <a:ext cx="3501300" cy="43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Thomas Waites</a:t>
            </a:r>
            <a:endParaRPr/>
          </a:p>
        </p:txBody>
      </p:sp>
      <p:pic>
        <p:nvPicPr>
          <p:cNvPr id="224" name="Google Shape;224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854649" y="228599"/>
            <a:ext cx="3434701" cy="1672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W branding">
  <a:themeElements>
    <a:clrScheme name="Material">
      <a:dk1>
        <a:srgbClr val="A51C30"/>
      </a:dk1>
      <a:lt1>
        <a:srgbClr val="FFFFFF"/>
      </a:lt1>
      <a:dk2>
        <a:srgbClr val="3B2F30"/>
      </a:dk2>
      <a:lt2>
        <a:srgbClr val="29332A"/>
      </a:lt2>
      <a:accent1>
        <a:srgbClr val="8A4F1A"/>
      </a:accent1>
      <a:accent2>
        <a:srgbClr val="DBD1C4"/>
      </a:accent2>
      <a:accent3>
        <a:srgbClr val="DB4437"/>
      </a:accent3>
      <a:accent4>
        <a:srgbClr val="FAFAFA"/>
      </a:accent4>
      <a:accent5>
        <a:srgbClr val="4FC3F7"/>
      </a:accent5>
      <a:accent6>
        <a:srgbClr val="F4B400"/>
      </a:accent6>
      <a:hlink>
        <a:srgbClr val="4FC3F7"/>
      </a:hlink>
      <a:folHlink>
        <a:srgbClr val="4FC3F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